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ubhiksha Nandakum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98A287-AADD-4549-ACD0-64856313C060}">
  <a:tblStyle styleId="{E198A287-AADD-4549-ACD0-64856313C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09T18:58:02.123">
    <p:pos x="6000" y="0"/>
    <p:text>Miscellaneous. If someone want to  see frequency. No need to show in in presentation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  1- 4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 5-9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 9- 16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CK: Rest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0844eae4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0844eae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To adjust for any potential 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confounding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 factors in our sttaistical test we performed a simple logistic regression model to the 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clinical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 data we had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FGA and MSI show the most 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significant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 confounder effects. However ploidy and 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purity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 values obtained from facets is highly 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correlated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 (plot on right) with FGA. We use FGA and MSI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model1 = glm(Y_call ~ ., data = clinical_glm, family = binomial(link = </a:t>
            </a:r>
            <a:r>
              <a:rPr lang="en" sz="1000">
                <a:solidFill>
                  <a:srgbClr val="AA1111"/>
                </a:solidFill>
                <a:highlight>
                  <a:srgbClr val="FFFFFF"/>
                </a:highlight>
              </a:rPr>
              <a:t>'logit'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))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07397ad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07397ad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1. gene has at least 1 mutant and at least 1 wild type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2. gene has alteration frequency of &gt;= 0.03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- The logit model is only run on genes that meet this criteria. If they do not meet it, the output will label this gene as "Not Tested"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- Adjusted p-value is done on the complete output using p.adjust and method FDR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07397ad2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07397ad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KDM6A is histone demethylase on X </a:t>
            </a:r>
            <a:r>
              <a:rPr lang="en">
                <a:solidFill>
                  <a:schemeClr val="dk1"/>
                </a:solidFill>
              </a:rPr>
              <a:t>chromosome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Frequency: loss | intact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TP53: 60 |  38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KDM6A: 4 |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MYC: 6 | 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844eae4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844eae4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Frequency: loss | intact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WNT: 20 | 18</a:t>
            </a:r>
            <a:br>
              <a:rPr lang="en"/>
            </a:br>
            <a:r>
              <a:rPr lang="en"/>
              <a:t>TP53: 65 | 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MYC: 9 | 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7397ad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07397ad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Y loss is associated with shorter overall survival. Patients with chrY loss are 1.2 time more likely to die tahn intact Y samples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844eae4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844eae4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Y loss is associated with shorter OS in Prostate-, Pancreatic-, NSCL-, and Hepatobiliary cancer</a:t>
            </a:r>
            <a:endParaRPr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844eae4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0844eae4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0fc1e79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0fc1e79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07397ad2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07397ad2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fc1e792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fc1e79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7397ad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7397ad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Y-chromosome mosaicism, that basically refers to a state where several cells might have lost the Y-chromosome and others do not. Again: mosaicism is a state where not every cell shares the same DNA (extent, structure, sequence, etc.) anymore ~ intra-tumor heterogeneity is a good example. Where we have subpopulations within ‘the original’ cells.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07397ad2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07397ad2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07397ad2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07397ad2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0fc1e79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0fc1e79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fc1e792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0fc1e79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0fc1e792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0fc1e792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fc1e792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0fc1e792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fc1e792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0fc1e792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fc1e792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fc1e792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10a11d3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10a11d3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0844eae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0844eae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19.4% Y-chromosome loss in prostate cancer cohort (where both WES and IMPACT are available)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07397ad2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07397ad2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07397ad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07397ad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07397ad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07397ad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07397ad27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07397ad27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10a11d3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10a11d3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844eae4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0844eae4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577100" y="4707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Chris &amp; Subhi</a:t>
            </a:r>
            <a:endParaRPr sz="1800"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962325"/>
            <a:ext cx="85206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Y-chromosome loss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(Updates and a </a:t>
            </a:r>
            <a:r>
              <a:rPr lang="en" sz="3200"/>
              <a:t>PanCancer view)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00" y="987875"/>
            <a:ext cx="4480000" cy="34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45850" y="239250"/>
            <a:ext cx="865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FGA and MSI show significant confounder effects</a:t>
            </a:r>
            <a:endParaRPr sz="25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075" y="1590675"/>
            <a:ext cx="2359450" cy="18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866225" y="4582125"/>
            <a:ext cx="298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Logistic</a:t>
            </a:r>
            <a:r>
              <a:rPr lang="en" sz="1000"/>
              <a:t> regression model on Y-chromosome loss</a:t>
            </a:r>
            <a:endParaRPr sz="1000"/>
          </a:p>
        </p:txBody>
      </p:sp>
      <p:sp>
        <p:nvSpPr>
          <p:cNvPr id="148" name="Google Shape;148;p22"/>
          <p:cNvSpPr txBox="1"/>
          <p:nvPr/>
        </p:nvSpPr>
        <p:spPr>
          <a:xfrm>
            <a:off x="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FGA and MSI Type will be included in survival and enrichment analysis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989000" y="3593400"/>
            <a:ext cx="254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Correlation</a:t>
            </a:r>
            <a:r>
              <a:rPr lang="en" sz="900"/>
              <a:t> </a:t>
            </a:r>
            <a:r>
              <a:rPr lang="en" sz="900"/>
              <a:t>coefficient, p value  &lt; 2.2e-16</a:t>
            </a:r>
            <a:endParaRPr sz="900"/>
          </a:p>
        </p:txBody>
      </p:sp>
      <p:sp>
        <p:nvSpPr>
          <p:cNvPr id="150" name="Google Shape;150;p22"/>
          <p:cNvSpPr txBox="1"/>
          <p:nvPr/>
        </p:nvSpPr>
        <p:spPr>
          <a:xfrm>
            <a:off x="2653925" y="4835700"/>
            <a:ext cx="160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 &lt; 0.001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351500" y="218299"/>
            <a:ext cx="7680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Methods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83425" y="728300"/>
            <a:ext cx="8446200" cy="4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Identify ChrY loss differences in gene-level driver and pathway-level alterations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Combined mutations, copy number alterations, and fusions (</a:t>
            </a:r>
            <a:r>
              <a:rPr lang="en"/>
              <a:t>oncogenic)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Minimum alteration frequency 3%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Pancancer &amp; subtype-specific cohorts</a:t>
            </a:r>
            <a:endParaRPr>
              <a:solidFill>
                <a:srgbClr val="888888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Cancer Type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Pancancer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chemeClr val="lt1"/>
                </a:highlight>
              </a:rPr>
              <a:t>Multivariate logistic regression to account for potential confounders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Sample Type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FGA and MSI Type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Model: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Cancer Type: Gene | pathway ~ ChrY call + Sample Type + FGA + MSI Type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Pancancer: Gene | pathway ~ ChrY call + Sample Type + FGA + MSI Type + Cancer Type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FDR &lt; 0.05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283075" y="324399"/>
            <a:ext cx="7680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Gene Level Differences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647125" y="4784225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75" y="870475"/>
            <a:ext cx="3328049" cy="3913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0" l="0" r="0" t="11691"/>
          <a:stretch/>
        </p:blipFill>
        <p:spPr>
          <a:xfrm>
            <a:off x="542275" y="1736325"/>
            <a:ext cx="3880500" cy="1536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4"/>
          <p:cNvSpPr txBox="1"/>
          <p:nvPr/>
        </p:nvSpPr>
        <p:spPr>
          <a:xfrm>
            <a:off x="1642550" y="9482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Pancancer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800425" y="121300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Cancer Type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115825" y="3272400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 + Cancer Type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flipH="1" rot="10800000">
            <a:off x="2245875" y="1804000"/>
            <a:ext cx="7500" cy="109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6199675" y="794225"/>
            <a:ext cx="1735500" cy="240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 flipH="1">
            <a:off x="5130150" y="790475"/>
            <a:ext cx="1001400" cy="75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4"/>
          <p:cNvSpPr txBox="1"/>
          <p:nvPr/>
        </p:nvSpPr>
        <p:spPr>
          <a:xfrm>
            <a:off x="4902475" y="4380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6199675" y="4380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>
            <a:off x="2341538" y="1622425"/>
            <a:ext cx="1297200" cy="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/>
          <p:nvPr/>
        </p:nvCxnSpPr>
        <p:spPr>
          <a:xfrm flipH="1">
            <a:off x="1272013" y="1618675"/>
            <a:ext cx="1001400" cy="75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4"/>
          <p:cNvSpPr txBox="1"/>
          <p:nvPr/>
        </p:nvSpPr>
        <p:spPr>
          <a:xfrm>
            <a:off x="1089863" y="132142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341538" y="132142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252" y="3660299"/>
            <a:ext cx="2205350" cy="129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241125" y="650425"/>
            <a:ext cx="58917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TP53 pathway is positively associated with Y loss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695325" y="10842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Pancancer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6607275" y="375350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Cancer Type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0" l="0" r="0" t="11441"/>
          <a:stretch/>
        </p:blipFill>
        <p:spPr>
          <a:xfrm>
            <a:off x="573975" y="1933475"/>
            <a:ext cx="4008250" cy="1591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150" y="1030275"/>
            <a:ext cx="3499351" cy="3849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5"/>
          <p:cNvSpPr txBox="1"/>
          <p:nvPr/>
        </p:nvSpPr>
        <p:spPr>
          <a:xfrm>
            <a:off x="4647125" y="4860425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15325" y="3438350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 + Cancer Type</a:t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2359025" y="1840600"/>
            <a:ext cx="1297200" cy="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5"/>
          <p:cNvCxnSpPr/>
          <p:nvPr/>
        </p:nvCxnSpPr>
        <p:spPr>
          <a:xfrm flipH="1">
            <a:off x="1289500" y="1836850"/>
            <a:ext cx="1001400" cy="75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5"/>
          <p:cNvSpPr txBox="1"/>
          <p:nvPr/>
        </p:nvSpPr>
        <p:spPr>
          <a:xfrm>
            <a:off x="1107350" y="153960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2359025" y="153960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cxnSp>
        <p:nvCxnSpPr>
          <p:cNvPr id="193" name="Google Shape;193;p25"/>
          <p:cNvCxnSpPr/>
          <p:nvPr/>
        </p:nvCxnSpPr>
        <p:spPr>
          <a:xfrm flipH="1" rot="10800000">
            <a:off x="7135750" y="948225"/>
            <a:ext cx="996900" cy="210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/>
          <p:nvPr/>
        </p:nvCxnSpPr>
        <p:spPr>
          <a:xfrm flipH="1">
            <a:off x="5644125" y="946575"/>
            <a:ext cx="1423500" cy="9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5719775" y="67447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059550" y="6703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0"/>
            <a:ext cx="34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Pathway level differences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050" y="3798674"/>
            <a:ext cx="1812275" cy="108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5"/>
          <p:cNvCxnSpPr/>
          <p:nvPr/>
        </p:nvCxnSpPr>
        <p:spPr>
          <a:xfrm flipH="1" rot="10800000">
            <a:off x="2253275" y="2025450"/>
            <a:ext cx="7500" cy="109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25" y="659100"/>
            <a:ext cx="5609424" cy="34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258925" y="307800"/>
            <a:ext cx="928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Y loss is associated with shorter overall survival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2003575" y="4090675"/>
            <a:ext cx="57909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HR;</a:t>
            </a:r>
            <a:r>
              <a:rPr b="1" lang="en" sz="1200">
                <a:solidFill>
                  <a:schemeClr val="dk1"/>
                </a:solidFill>
              </a:rPr>
              <a:t>1.36</a:t>
            </a:r>
            <a:r>
              <a:rPr lang="en" sz="1200">
                <a:solidFill>
                  <a:schemeClr val="dk1"/>
                </a:solidFill>
              </a:rPr>
              <a:t> , 95CI;1.29-1.44 , P &lt; 2e-16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aHR;</a:t>
            </a:r>
            <a:r>
              <a:rPr b="1" lang="en" sz="1200">
                <a:solidFill>
                  <a:schemeClr val="dk1"/>
                </a:solidFill>
              </a:rPr>
              <a:t>1.22</a:t>
            </a:r>
            <a:r>
              <a:rPr lang="en" sz="1200">
                <a:solidFill>
                  <a:schemeClr val="dk1"/>
                </a:solidFill>
              </a:rPr>
              <a:t> , 95CI; 1.14-1.28, P = 4.84e-11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(adjusted for FGA, MSI Type, Cancer Type, Sample Type)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450" y="3931951"/>
            <a:ext cx="1132475" cy="6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5" y="393200"/>
            <a:ext cx="3203305" cy="22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36" y="2792348"/>
            <a:ext cx="3124698" cy="21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b="2439" l="1448" r="0" t="0"/>
          <a:stretch/>
        </p:blipFill>
        <p:spPr>
          <a:xfrm>
            <a:off x="3626864" y="407500"/>
            <a:ext cx="3203309" cy="217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6997575" y="1654850"/>
            <a:ext cx="24051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Prostate cancer;</a:t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b="1" lang="en" sz="850">
                <a:solidFill>
                  <a:schemeClr val="dk1"/>
                </a:solidFill>
              </a:rPr>
              <a:t>1.96</a:t>
            </a:r>
            <a:r>
              <a:rPr lang="en" sz="850">
                <a:solidFill>
                  <a:schemeClr val="dk1"/>
                </a:solidFill>
              </a:rPr>
              <a:t>, 95CI; 1.53-2.51, P= </a:t>
            </a:r>
            <a:r>
              <a:rPr lang="en" sz="850">
                <a:solidFill>
                  <a:schemeClr val="dk1"/>
                </a:solidFill>
              </a:rPr>
              <a:t>6.75e-08 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b="1" lang="en" sz="850">
                <a:solidFill>
                  <a:schemeClr val="dk1"/>
                </a:solidFill>
              </a:rPr>
              <a:t>1.43</a:t>
            </a:r>
            <a:r>
              <a:rPr lang="en" sz="850">
                <a:solidFill>
                  <a:schemeClr val="dk1"/>
                </a:solidFill>
              </a:rPr>
              <a:t>, 95CI; 1.12-1.85, P =0.0043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Pancreatic;</a:t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b="1" lang="en" sz="850">
                <a:solidFill>
                  <a:schemeClr val="dk1"/>
                </a:solidFill>
              </a:rPr>
              <a:t>1.53</a:t>
            </a:r>
            <a:r>
              <a:rPr lang="en" sz="850">
                <a:solidFill>
                  <a:schemeClr val="dk1"/>
                </a:solidFill>
              </a:rPr>
              <a:t>, 95CI; 1.28-1.82, P = 2.</a:t>
            </a:r>
            <a:r>
              <a:rPr lang="en" sz="850">
                <a:solidFill>
                  <a:schemeClr val="dk1"/>
                </a:solidFill>
              </a:rPr>
              <a:t>89e-06 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b="1" lang="en" sz="850">
                <a:solidFill>
                  <a:schemeClr val="dk1"/>
                </a:solidFill>
              </a:rPr>
              <a:t>1.50</a:t>
            </a:r>
            <a:r>
              <a:rPr lang="en" sz="850">
                <a:solidFill>
                  <a:schemeClr val="dk1"/>
                </a:solidFill>
              </a:rPr>
              <a:t>, 95CI; 1.25-1.80, P =</a:t>
            </a:r>
            <a:r>
              <a:rPr lang="en" sz="850">
                <a:solidFill>
                  <a:schemeClr val="dk1"/>
                </a:solidFill>
              </a:rPr>
              <a:t>8.04e-06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NSCLC;</a:t>
            </a:r>
            <a:endParaRPr sz="85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b="1" lang="en" sz="850">
                <a:solidFill>
                  <a:schemeClr val="dk1"/>
                </a:solidFill>
              </a:rPr>
              <a:t>1.27</a:t>
            </a:r>
            <a:r>
              <a:rPr lang="en" sz="850">
                <a:solidFill>
                  <a:schemeClr val="dk1"/>
                </a:solidFill>
              </a:rPr>
              <a:t>, 95CI; 1.12-1.44, P =0.0001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b="1" lang="en" sz="850">
                <a:solidFill>
                  <a:schemeClr val="dk1"/>
                </a:solidFill>
              </a:rPr>
              <a:t>1.19</a:t>
            </a:r>
            <a:r>
              <a:rPr lang="en" sz="850">
                <a:solidFill>
                  <a:schemeClr val="dk1"/>
                </a:solidFill>
              </a:rPr>
              <a:t>, 95CI; 1.04-1.35, P = 0.009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</a:t>
            </a:r>
            <a:r>
              <a:rPr lang="en" sz="850">
                <a:solidFill>
                  <a:schemeClr val="dk1"/>
                </a:solidFill>
              </a:rPr>
              <a:t>djusted for FGA, MSI Type, Sample Type</a:t>
            </a:r>
            <a:endParaRPr sz="850">
              <a:solidFill>
                <a:schemeClr val="dk1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3240" y="2740876"/>
            <a:ext cx="3484185" cy="23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0" y="0"/>
            <a:ext cx="63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Results: Y loss is associated with shorter OS in Prostate-, Pancreatic-, NSCL-, and Hepatobiliary cancer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61475" cy="1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500" y="48763"/>
            <a:ext cx="3584275" cy="2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25" y="2486625"/>
            <a:ext cx="3547945" cy="2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1425" y="0"/>
            <a:ext cx="992575" cy="5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188" y="2686162"/>
            <a:ext cx="3112099" cy="186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If we want to understand Chr. Y loss dynamics in solid cancer tissue, we need to talk about genetic mosaicism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Somatic Mosaicism (Y-chromosome mosaicism)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</a:t>
            </a:r>
            <a:r>
              <a:rPr lang="en" sz="1400">
                <a:solidFill>
                  <a:schemeClr val="dk1"/>
                </a:solidFill>
              </a:rPr>
              <a:t>enetic variation in chromosome Y is common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most prevalent form is </a:t>
            </a:r>
            <a:r>
              <a:rPr lang="en" u="sng">
                <a:solidFill>
                  <a:schemeClr val="dk1"/>
                </a:solidFill>
              </a:rPr>
              <a:t>mLOY</a:t>
            </a:r>
            <a:r>
              <a:rPr lang="en">
                <a:solidFill>
                  <a:schemeClr val="dk1"/>
                </a:solidFill>
              </a:rPr>
              <a:t> (increasing with age)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regulates susceptibility to infectious diseases</a:t>
            </a:r>
            <a:r>
              <a:rPr lang="en">
                <a:solidFill>
                  <a:schemeClr val="dk1"/>
                </a:solidFill>
              </a:rPr>
              <a:t>, etc.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Loss of  Y chromosome in hematopoietic cells is a positive indicator of cancer in older males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65450" y="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II: Mosaicism describes the </a:t>
            </a:r>
            <a:r>
              <a:rPr lang="en" sz="800" u="sng">
                <a:solidFill>
                  <a:srgbClr val="999999"/>
                </a:solidFill>
              </a:rPr>
              <a:t>GERMLINE</a:t>
            </a:r>
            <a:r>
              <a:rPr lang="en" sz="800">
                <a:solidFill>
                  <a:srgbClr val="999999"/>
                </a:solidFill>
              </a:rPr>
              <a:t> not the tumor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2647950"/>
            <a:ext cx="5134324" cy="16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7102200" y="4835700"/>
            <a:ext cx="204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Lars A. Forsberg, et al. Nature 2014</a:t>
            </a:r>
            <a:endParaRPr sz="800"/>
          </a:p>
        </p:txBody>
      </p:sp>
      <p:sp>
        <p:nvSpPr>
          <p:cNvPr id="242" name="Google Shape;242;p30"/>
          <p:cNvSpPr/>
          <p:nvPr/>
        </p:nvSpPr>
        <p:spPr>
          <a:xfrm>
            <a:off x="3510300" y="3724450"/>
            <a:ext cx="853800" cy="307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in aging men has been observed for more than 50y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3537425" y="4739700"/>
            <a:ext cx="5762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Again we are talking about </a:t>
            </a:r>
            <a:r>
              <a:rPr lang="en" u="sng"/>
              <a:t>germline seq. data</a:t>
            </a:r>
            <a:r>
              <a:rPr lang="en"/>
              <a:t> (think of blood cells; our ‘normals’)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300" y="1159675"/>
            <a:ext cx="3333001" cy="33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III: mLOY can be seen as a </a:t>
            </a:r>
            <a:r>
              <a:rPr lang="en" sz="800" u="sng">
                <a:solidFill>
                  <a:srgbClr val="999999"/>
                </a:solidFill>
              </a:rPr>
              <a:t>quantitative</a:t>
            </a:r>
            <a:r>
              <a:rPr lang="en" sz="800" u="sng">
                <a:solidFill>
                  <a:srgbClr val="999999"/>
                </a:solidFill>
              </a:rPr>
              <a:t> decrease in Y-chromosome DNA content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7824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 : Chromosome Y loss in Prostate Cancer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Study overview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Chromosome Y loss across cancer types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 - pathway alterations associations with chromosome Y loss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Survival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Somatic mosaicism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mLOY works for both, MSK-IMPACT and WES recapture seq. data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5455225" y="2060100"/>
            <a:ext cx="3485400" cy="25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kb sliding windows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Allosomes / autosomes (read-depth ratio)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GC-bias and peak-correction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*Method established through close exchange with</a:t>
            </a:r>
            <a:r>
              <a:rPr i="1" lang="en"/>
              <a:t> M. Danielsson (Lars Forsberg), Y. Zhao (John Perry), M. Machiela (Chanock Stephen), P. Priestly </a:t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Methods:</a:t>
            </a:r>
            <a:r>
              <a:rPr lang="en" sz="800">
                <a:solidFill>
                  <a:srgbClr val="999999"/>
                </a:solidFill>
              </a:rPr>
              <a:t> 99% of mLOY detection methods previously relied on Array or ddPCR data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b="0" l="724" r="0" t="0"/>
          <a:stretch/>
        </p:blipFill>
        <p:spPr>
          <a:xfrm>
            <a:off x="440475" y="1756000"/>
            <a:ext cx="4736901" cy="29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is associated with age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1138" l="0" r="0" t="2364"/>
          <a:stretch/>
        </p:blipFill>
        <p:spPr>
          <a:xfrm>
            <a:off x="420125" y="1368900"/>
            <a:ext cx="6248125" cy="1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b="0" l="0" r="0" t="2685"/>
          <a:stretch/>
        </p:blipFill>
        <p:spPr>
          <a:xfrm>
            <a:off x="265450" y="1623025"/>
            <a:ext cx="8286024" cy="25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Results:</a:t>
            </a:r>
            <a:r>
              <a:rPr lang="en" sz="800">
                <a:solidFill>
                  <a:srgbClr val="999999"/>
                </a:solidFill>
              </a:rPr>
              <a:t> although the slope has only a minimal decline, it’s </a:t>
            </a:r>
            <a:r>
              <a:rPr lang="en" sz="800">
                <a:solidFill>
                  <a:srgbClr val="999999"/>
                </a:solidFill>
              </a:rPr>
              <a:t>significant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2066875" y="3069825"/>
            <a:ext cx="1233300" cy="53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381575" y="3137475"/>
            <a:ext cx="15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slope </a:t>
            </a:r>
            <a:r>
              <a:rPr i="1" lang="en"/>
              <a:t>a</a:t>
            </a:r>
            <a:r>
              <a:rPr i="1" lang="en"/>
              <a:t>lmost zero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is associated with an decreased OS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6946100" y="1152475"/>
            <a:ext cx="18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557875"/>
            <a:ext cx="5395825" cy="31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3235795" y="1999125"/>
            <a:ext cx="253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Cancer mortality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HR = 1.14</a:t>
            </a:r>
            <a:r>
              <a:rPr lang="en" sz="1100"/>
              <a:t> (95% CI = 1.08-1.21)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Number of events = 5,489; </a:t>
            </a:r>
            <a:r>
              <a:rPr i="1" lang="en" sz="1100"/>
              <a:t>P &lt; 0.001</a:t>
            </a:r>
            <a:endParaRPr i="1" sz="1100"/>
          </a:p>
        </p:txBody>
      </p:sp>
      <p:sp>
        <p:nvSpPr>
          <p:cNvPr id="277" name="Google Shape;277;p34"/>
          <p:cNvSpPr/>
          <p:nvPr/>
        </p:nvSpPr>
        <p:spPr>
          <a:xfrm>
            <a:off x="779325" y="3781375"/>
            <a:ext cx="609900" cy="19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including mLOY in our study?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Image, we have a normal (blood, germline) sample with measurable Y-chromosome loss (due to mosaicism, i.e. aging).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We already know that we use </a:t>
            </a:r>
            <a:r>
              <a:rPr b="1" i="1" lang="en"/>
              <a:t>T/N ratios</a:t>
            </a:r>
            <a:r>
              <a:rPr i="1" lang="en"/>
              <a:t> to calculate the CN at the Y-chromosome (e.g. solid cancers)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if we are observing a Y-chromosome loss in solid cancer tissue,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i) is this on account of mosaicism (unspecific side-effect), OR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ii) do we have any indication that </a:t>
            </a:r>
            <a:r>
              <a:rPr lang="en"/>
              <a:t>tumorigenesis (specifically) is responsible</a:t>
            </a:r>
            <a:r>
              <a:rPr lang="en"/>
              <a:t>?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Are mLOY and loss-of-Y chromosome two different entities?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and Y-chromosome loss are dependent on each other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1700" y="4391447"/>
            <a:ext cx="85206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Chi-squared p = 0.003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1" name="Google Shape;291;p36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{E198A287-AADD-4549-ACD0-64856313C060}</a:tableStyleId>
              </a:tblPr>
              <a:tblGrid>
                <a:gridCol w="2033500"/>
                <a:gridCol w="2033500"/>
                <a:gridCol w="20335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Mosaic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Mosaic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Intact Y-chromosome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4,155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4,019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Y-chromosome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1,833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92" name="Google Shape;292;p36"/>
          <p:cNvCxnSpPr/>
          <p:nvPr/>
        </p:nvCxnSpPr>
        <p:spPr>
          <a:xfrm>
            <a:off x="833525" y="2385400"/>
            <a:ext cx="6900" cy="78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6"/>
          <p:cNvSpPr txBox="1"/>
          <p:nvPr/>
        </p:nvSpPr>
        <p:spPr>
          <a:xfrm rot="-5400000">
            <a:off x="88330" y="2609044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r>
              <a:rPr lang="en" sz="1000"/>
              <a:t>ancer tissue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4347407" y="162653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germline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2988525" y="1904247"/>
            <a:ext cx="40593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6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How to prove that</a:t>
            </a:r>
            <a:r>
              <a:rPr lang="en" sz="800">
                <a:solidFill>
                  <a:srgbClr val="999999"/>
                </a:solidFill>
              </a:rPr>
              <a:t> mLOY and loss-of-Y chromosome are independent of each other?</a:t>
            </a:r>
            <a:endParaRPr sz="800">
              <a:solidFill>
                <a:srgbClr val="999999"/>
              </a:solidFill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 flipH="1">
            <a:off x="5726375" y="2595475"/>
            <a:ext cx="1545000" cy="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8" name="Google Shape;298;p36"/>
          <p:cNvSpPr txBox="1"/>
          <p:nvPr/>
        </p:nvSpPr>
        <p:spPr>
          <a:xfrm>
            <a:off x="7230721" y="2425932"/>
            <a:ext cx="10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methodical sound?</a:t>
            </a:r>
            <a:endParaRPr sz="800"/>
          </a:p>
        </p:txBody>
      </p:sp>
      <p:cxnSp>
        <p:nvCxnSpPr>
          <p:cNvPr id="299" name="Google Shape;299;p36"/>
          <p:cNvCxnSpPr/>
          <p:nvPr/>
        </p:nvCxnSpPr>
        <p:spPr>
          <a:xfrm rot="10800000">
            <a:off x="3359445" y="3124148"/>
            <a:ext cx="6900" cy="52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6"/>
          <p:cNvSpPr txBox="1"/>
          <p:nvPr/>
        </p:nvSpPr>
        <p:spPr>
          <a:xfrm>
            <a:off x="2951187" y="3560948"/>
            <a:ext cx="108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Truly a consequence of tumorigenesis? </a:t>
            </a:r>
            <a:endParaRPr sz="800"/>
          </a:p>
        </p:txBody>
      </p:sp>
      <p:sp>
        <p:nvSpPr>
          <p:cNvPr id="301" name="Google Shape;301;p36"/>
          <p:cNvSpPr txBox="1"/>
          <p:nvPr/>
        </p:nvSpPr>
        <p:spPr>
          <a:xfrm>
            <a:off x="6532581" y="3620503"/>
            <a:ext cx="11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Loss due to </a:t>
            </a:r>
            <a:r>
              <a:rPr lang="en" sz="800"/>
              <a:t>physiology</a:t>
            </a:r>
            <a:r>
              <a:rPr lang="en" sz="800"/>
              <a:t> (age) OR cancer?</a:t>
            </a:r>
            <a:endParaRPr sz="800"/>
          </a:p>
        </p:txBody>
      </p:sp>
      <p:cxnSp>
        <p:nvCxnSpPr>
          <p:cNvPr id="302" name="Google Shape;302;p36"/>
          <p:cNvCxnSpPr/>
          <p:nvPr/>
        </p:nvCxnSpPr>
        <p:spPr>
          <a:xfrm rot="10800000">
            <a:off x="5463550" y="3124175"/>
            <a:ext cx="1116600" cy="60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obvious association between Germline and Tumor CN</a:t>
            </a:r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5299375" y="4635250"/>
            <a:ext cx="35331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Perhaps the dependency arises from age?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25" y="1454101"/>
            <a:ext cx="3268198" cy="3018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4992154" y="1470538"/>
            <a:ext cx="9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 = -0.12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R</a:t>
            </a:r>
            <a:r>
              <a:rPr baseline="30000" i="1" lang="en" sz="900"/>
              <a:t>2 </a:t>
            </a:r>
            <a:r>
              <a:rPr i="1" lang="en" sz="900"/>
              <a:t>= -0.014</a:t>
            </a:r>
            <a:endParaRPr i="1" sz="900"/>
          </a:p>
        </p:txBody>
      </p:sp>
      <p:sp>
        <p:nvSpPr>
          <p:cNvPr id="311" name="Google Shape;311;p37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The dependence shown before </a:t>
            </a:r>
            <a:r>
              <a:rPr lang="en" sz="800" u="sng">
                <a:solidFill>
                  <a:srgbClr val="999999"/>
                </a:solidFill>
              </a:rPr>
              <a:t>does not come from technical bias</a:t>
            </a:r>
            <a:endParaRPr sz="800" u="sng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suppressive function of Y-chromosome?</a:t>
            </a:r>
            <a:endParaRPr/>
          </a:p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Is the Y-chromosome loss a </a:t>
            </a:r>
            <a:r>
              <a:rPr lang="en" u="sng"/>
              <a:t>cause</a:t>
            </a:r>
            <a:r>
              <a:rPr lang="en"/>
              <a:t> (positive selection) or the </a:t>
            </a:r>
            <a:r>
              <a:rPr lang="en" u="sng"/>
              <a:t>consequence</a:t>
            </a:r>
            <a:r>
              <a:rPr lang="en"/>
              <a:t> (CIN) of </a:t>
            </a:r>
            <a:r>
              <a:rPr lang="en"/>
              <a:t>tumorigenesis</a:t>
            </a:r>
            <a:r>
              <a:rPr lang="en"/>
              <a:t>?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Assuming mLOY and loss-of-Y are two separate occurrences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50" y="2168525"/>
            <a:ext cx="3730074" cy="22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354348" y="4514662"/>
            <a:ext cx="39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Y-linked genes are expressed throughout (</a:t>
            </a:r>
            <a:r>
              <a:rPr lang="en" sz="1200"/>
              <a:t>healthy</a:t>
            </a:r>
            <a:r>
              <a:rPr lang="en" sz="1200"/>
              <a:t>) tissues</a:t>
            </a:r>
            <a:endParaRPr sz="1200"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925" y="2168525"/>
            <a:ext cx="2971351" cy="21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6790225" y="4736400"/>
            <a:ext cx="22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Daniel W. Bellott, et al. Nature 2014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</a:t>
            </a:r>
            <a:endParaRPr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Look into specific X-Y gene pairs (e.g. </a:t>
            </a:r>
            <a:r>
              <a:rPr lang="en">
                <a:solidFill>
                  <a:schemeClr val="dk1"/>
                </a:solidFill>
              </a:rPr>
              <a:t>DDX3X/DDX3Y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dk1"/>
                </a:solidFill>
              </a:rPr>
              <a:t>Hypothesis:</a:t>
            </a:r>
            <a:r>
              <a:rPr lang="en">
                <a:solidFill>
                  <a:schemeClr val="dk1"/>
                </a:solidFill>
              </a:rPr>
              <a:t> Homologous X-linked genes are buffering deleterious effects of Y-chromosome loss (using WES data)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the human Y-linked genes RPS4Y1 and DDX3Y are functionally interchangeable with their X homologues in vitro*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Co-occurrence pattern (SCNA) of Y-chromosome loss (specific to cancer lineages)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6566600" y="4777575"/>
            <a:ext cx="257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*Watanabe, M., et al. Nature Genet. 1993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25" y="340525"/>
            <a:ext cx="4672476" cy="4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5628875" y="2090275"/>
            <a:ext cx="269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Alteration frequencies of significant gene level enrichments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65450" y="30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chromosome loss (Prostate Cancer)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65450" y="127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Generally: </a:t>
            </a:r>
            <a:r>
              <a:rPr i="1" lang="en" sz="1400">
                <a:solidFill>
                  <a:schemeClr val="dk1"/>
                </a:solidFill>
              </a:rPr>
              <a:t>studies </a:t>
            </a:r>
            <a:r>
              <a:rPr i="1" lang="en" sz="1400" u="sng">
                <a:solidFill>
                  <a:schemeClr val="dk1"/>
                </a:solidFill>
              </a:rPr>
              <a:t>specifically</a:t>
            </a:r>
            <a:r>
              <a:rPr i="1" lang="en" sz="1400">
                <a:solidFill>
                  <a:schemeClr val="dk1"/>
                </a:solidFill>
              </a:rPr>
              <a:t> concentrating on Y-chromosome loss in </a:t>
            </a:r>
            <a:r>
              <a:rPr i="1" lang="en" sz="1400" u="sng">
                <a:solidFill>
                  <a:schemeClr val="dk1"/>
                </a:solidFill>
              </a:rPr>
              <a:t>solid cancers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i="1" lang="en" sz="1400">
                <a:solidFill>
                  <a:schemeClr val="dk1"/>
                </a:solidFill>
              </a:rPr>
              <a:t>are rare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MSK-IMPACT and MSK-WES recapture </a:t>
            </a:r>
            <a:r>
              <a:rPr lang="en" sz="1400" u="sng">
                <a:solidFill>
                  <a:schemeClr val="dk1"/>
                </a:solidFill>
              </a:rPr>
              <a:t>sequencing provide enough information</a:t>
            </a:r>
            <a:r>
              <a:rPr lang="en" sz="1400">
                <a:solidFill>
                  <a:schemeClr val="dk1"/>
                </a:solidFill>
              </a:rPr>
              <a:t> to estimate CN changes at the Y-chromosome (MSY; </a:t>
            </a:r>
            <a:r>
              <a:rPr b="1" lang="en" sz="1400">
                <a:solidFill>
                  <a:schemeClr val="dk1"/>
                </a:solidFill>
              </a:rPr>
              <a:t>not PAR1/2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</a:t>
            </a:r>
            <a:r>
              <a:rPr lang="en" sz="1400">
                <a:solidFill>
                  <a:schemeClr val="dk1"/>
                </a:solidFill>
              </a:rPr>
              <a:t>ontinuous</a:t>
            </a:r>
            <a:r>
              <a:rPr lang="en" sz="1400">
                <a:solidFill>
                  <a:schemeClr val="dk1"/>
                </a:solidFill>
              </a:rPr>
              <a:t> approximation of copy numbers provide means for </a:t>
            </a:r>
            <a:r>
              <a:rPr lang="en" sz="1400">
                <a:solidFill>
                  <a:schemeClr val="dk1"/>
                </a:solidFill>
              </a:rPr>
              <a:t>comparison</a:t>
            </a:r>
            <a:r>
              <a:rPr lang="en" sz="1400">
                <a:solidFill>
                  <a:schemeClr val="dk1"/>
                </a:solidFill>
              </a:rPr>
              <a:t> studies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Strong association between FGA and Y-chromosome loss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19.5% of prostate cancer samples have lost the Y-chromosome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65450" y="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2478835" y="2733934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failed QC metrics</a:t>
            </a:r>
            <a:endParaRPr sz="1200"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population - Overview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45675" y="4635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Methods: WES and TCGA data were simultaneously analysed; however, will not be discussed here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783925" y="1469500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40,818 </a:t>
            </a:r>
            <a:r>
              <a:rPr lang="en" sz="1200"/>
              <a:t>1sample/patient</a:t>
            </a:r>
            <a:endParaRPr sz="1200"/>
          </a:p>
        </p:txBody>
      </p:sp>
      <p:sp>
        <p:nvSpPr>
          <p:cNvPr id="77" name="Google Shape;77;p16"/>
          <p:cNvSpPr/>
          <p:nvPr/>
        </p:nvSpPr>
        <p:spPr>
          <a:xfrm>
            <a:off x="783925" y="2324450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18,351 male samples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783925" y="3222650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12,405 IMPACT samples</a:t>
            </a:r>
            <a:endParaRPr/>
          </a:p>
        </p:txBody>
      </p:sp>
      <p:cxnSp>
        <p:nvCxnSpPr>
          <p:cNvPr id="79" name="Google Shape;79;p16"/>
          <p:cNvCxnSpPr>
            <a:stCxn id="76" idx="2"/>
            <a:endCxn id="77" idx="0"/>
          </p:cNvCxnSpPr>
          <p:nvPr/>
        </p:nvCxnSpPr>
        <p:spPr>
          <a:xfrm>
            <a:off x="1583725" y="2107300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6"/>
          <p:cNvCxnSpPr/>
          <p:nvPr/>
        </p:nvCxnSpPr>
        <p:spPr>
          <a:xfrm>
            <a:off x="1544225" y="2983850"/>
            <a:ext cx="0" cy="2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6"/>
          <p:cNvSpPr/>
          <p:nvPr/>
        </p:nvSpPr>
        <p:spPr>
          <a:xfrm>
            <a:off x="2519495" y="1883447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22,250 females</a:t>
            </a:r>
            <a:endParaRPr sz="1200"/>
          </a:p>
        </p:txBody>
      </p:sp>
      <p:cxnSp>
        <p:nvCxnSpPr>
          <p:cNvPr id="82" name="Google Shape;82;p16"/>
          <p:cNvCxnSpPr/>
          <p:nvPr/>
        </p:nvCxnSpPr>
        <p:spPr>
          <a:xfrm>
            <a:off x="1579665" y="2202347"/>
            <a:ext cx="941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/>
          <p:nvPr/>
        </p:nvSpPr>
        <p:spPr>
          <a:xfrm>
            <a:off x="5123245" y="1883447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957 WES samples (7.7%)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795420" y="1883447"/>
            <a:ext cx="15996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4,875 TCGA</a:t>
            </a:r>
            <a:r>
              <a:rPr lang="en"/>
              <a:t> samples</a:t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5123175" y="1782275"/>
            <a:ext cx="3266400" cy="6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/>
        </p:nvSpPr>
        <p:spPr>
          <a:xfrm>
            <a:off x="5882250" y="1494175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</a:rPr>
              <a:t>validation cohort</a:t>
            </a:r>
            <a:endParaRPr sz="1200">
              <a:solidFill>
                <a:srgbClr val="888888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783975" y="3222650"/>
            <a:ext cx="1599600" cy="63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141900" y="3934900"/>
            <a:ext cx="12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</a:rPr>
              <a:t>analysis</a:t>
            </a:r>
            <a:r>
              <a:rPr lang="en" sz="1200">
                <a:solidFill>
                  <a:srgbClr val="888888"/>
                </a:solidFill>
              </a:rPr>
              <a:t> cohort</a:t>
            </a:r>
            <a:endParaRPr sz="1200">
              <a:solidFill>
                <a:srgbClr val="888888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 flipH="1" rot="10800000">
            <a:off x="783975" y="3930525"/>
            <a:ext cx="1587900" cy="1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/>
        </p:nvSpPr>
        <p:spPr>
          <a:xfrm>
            <a:off x="666532" y="2062003"/>
            <a:ext cx="10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88888"/>
                </a:solidFill>
              </a:rPr>
              <a:t>data freeze 40K</a:t>
            </a:r>
            <a:endParaRPr sz="800">
              <a:solidFill>
                <a:srgbClr val="888888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1539005" y="3052834"/>
            <a:ext cx="941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5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222222"/>
                </a:solidFill>
              </a:rPr>
              <a:t>FacetsY is suitable for estimating Y-chromosome loss in solid cancer tissue </a:t>
            </a:r>
            <a:endParaRPr sz="2500">
              <a:solidFill>
                <a:srgbClr val="22222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99825" y="155875"/>
            <a:ext cx="20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 Strict data quality measures were applied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5" y="1769800"/>
            <a:ext cx="4140701" cy="276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300" y="2227435"/>
            <a:ext cx="3706850" cy="15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MSK-IMPACT data is a robust data source to study Y-chromosome loss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88750" y="5610800"/>
            <a:ext cx="85206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we learned from Prostate Cancer samples; Parameter selection is good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99825" y="155875"/>
            <a:ext cx="417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Results: FacetsY was independently validated with FISH data (organoid seq. Harisha)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25" y="1660763"/>
            <a:ext cx="3341639" cy="321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72" y="2327225"/>
            <a:ext cx="2255299" cy="2203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>
            <a:off x="5424675" y="4601357"/>
            <a:ext cx="1914600" cy="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5638125" y="4601350"/>
            <a:ext cx="14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parameter selection</a:t>
            </a:r>
            <a:endParaRPr sz="1100"/>
          </a:p>
        </p:txBody>
      </p:sp>
      <p:sp>
        <p:nvSpPr>
          <p:cNvPr id="111" name="Google Shape;111;p18"/>
          <p:cNvSpPr/>
          <p:nvPr/>
        </p:nvSpPr>
        <p:spPr>
          <a:xfrm>
            <a:off x="1280800" y="1870375"/>
            <a:ext cx="942000" cy="52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424675" y="2158300"/>
            <a:ext cx="942000" cy="52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chromosome loss is cancer type </a:t>
            </a:r>
            <a:r>
              <a:rPr lang="en"/>
              <a:t>dependent</a:t>
            </a:r>
            <a:r>
              <a:rPr lang="en"/>
              <a:t> 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539850" y="4621700"/>
            <a:ext cx="80643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~32% of MSK-IMPACT cancer samples suffer from Y-chromosome loss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1425"/>
            <a:ext cx="4316774" cy="2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0" l="0" r="0" t="5988"/>
          <a:stretch/>
        </p:blipFill>
        <p:spPr>
          <a:xfrm>
            <a:off x="4794425" y="1789200"/>
            <a:ext cx="1489450" cy="2474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5559475" y="1958610"/>
            <a:ext cx="4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9"/>
          <p:cNvSpPr txBox="1"/>
          <p:nvPr/>
        </p:nvSpPr>
        <p:spPr>
          <a:xfrm>
            <a:off x="5512038" y="1682584"/>
            <a:ext cx="65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</a:t>
            </a:r>
            <a:r>
              <a:rPr lang="en" sz="1000"/>
              <a:t>=0.9</a:t>
            </a:r>
            <a:endParaRPr sz="10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941" l="0" r="0" t="0"/>
          <a:stretch/>
        </p:blipFill>
        <p:spPr>
          <a:xfrm>
            <a:off x="6566600" y="1727300"/>
            <a:ext cx="2027300" cy="22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99825" y="155875"/>
            <a:ext cx="28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Results: Y-chromosome loss is </a:t>
            </a:r>
            <a:r>
              <a:rPr lang="en" sz="800" u="sng">
                <a:solidFill>
                  <a:srgbClr val="999999"/>
                </a:solidFill>
              </a:rPr>
              <a:t>tumor site</a:t>
            </a:r>
            <a:r>
              <a:rPr lang="en" sz="800">
                <a:solidFill>
                  <a:srgbClr val="999999"/>
                </a:solidFill>
              </a:rPr>
              <a:t> independent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24" y="445625"/>
            <a:ext cx="5984401" cy="4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80950" y="65225"/>
            <a:ext cx="45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Y-chromosome loss is tumor site independent shown in a previously published cohort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488" y="1025212"/>
            <a:ext cx="2266125" cy="18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0" l="1029" r="0" t="0"/>
          <a:stretch/>
        </p:blipFill>
        <p:spPr>
          <a:xfrm>
            <a:off x="4630900" y="973875"/>
            <a:ext cx="2285075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150" y="2917774"/>
            <a:ext cx="2510300" cy="21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450" y="3083100"/>
            <a:ext cx="2415525" cy="20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3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Y chromosome loss is associated with higher TMB, FGA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